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2" r:id="rId3"/>
    <p:sldId id="306" r:id="rId4"/>
    <p:sldId id="335" r:id="rId5"/>
    <p:sldId id="259" r:id="rId6"/>
    <p:sldId id="338" r:id="rId7"/>
    <p:sldId id="263" r:id="rId8"/>
    <p:sldId id="336" r:id="rId9"/>
    <p:sldId id="333" r:id="rId10"/>
    <p:sldId id="334" r:id="rId11"/>
    <p:sldId id="321" r:id="rId12"/>
    <p:sldId id="337" r:id="rId13"/>
    <p:sldId id="316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26108"/>
    <a:srgbClr val="F00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1" autoAdjust="0"/>
    <p:restoredTop sz="94660"/>
  </p:normalViewPr>
  <p:slideViewPr>
    <p:cSldViewPr>
      <p:cViewPr varScale="1">
        <p:scale>
          <a:sx n="114" d="100"/>
          <a:sy n="114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699" cy="461804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1"/>
            <a:ext cx="3011699" cy="461804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r">
              <a:defRPr sz="1200"/>
            </a:lvl1pPr>
          </a:lstStyle>
          <a:p>
            <a:fld id="{C8AADC79-026E-4A4D-B7CE-D958F83ADBC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0" tIns="46470" rIns="92940" bIns="464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3"/>
          </a:xfrm>
          <a:prstGeom prst="rect">
            <a:avLst/>
          </a:prstGeom>
        </p:spPr>
        <p:txBody>
          <a:bodyPr vert="horz" lIns="92940" tIns="46470" rIns="92940" bIns="464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r">
              <a:defRPr sz="1200"/>
            </a:lvl1pPr>
          </a:lstStyle>
          <a:p>
            <a:fld id="{A98E0F33-3ED2-4C9A-BA05-3921787AB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18 heavy A/T are T-2 due to downloading….but $70K mechanical fixes could bring the P-3</a:t>
            </a:r>
            <a:r>
              <a:rPr lang="en-US" baseline="0" dirty="0"/>
              <a:t> fleet</a:t>
            </a:r>
            <a:r>
              <a:rPr lang="en-US" dirty="0"/>
              <a:t> back up to 3000 gal and T-1 status.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BLM has 2 T-3 EXC in MT, one at MLC and one at LWT.  LWT item is up for new contract this year (formerly shared contract with PHX)</a:t>
            </a:r>
          </a:p>
          <a:p>
            <a:r>
              <a:rPr lang="en-US" dirty="0"/>
              <a:t>One of the </a:t>
            </a:r>
            <a:r>
              <a:rPr lang="en-US" dirty="0" err="1"/>
              <a:t>Shenango</a:t>
            </a:r>
            <a:r>
              <a:rPr lang="en-US" dirty="0"/>
              <a:t> T-2 helicopters is a T-2L on the LFS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BLM has 2 T-3 EXC in MT, one at MLC and one at LWT.  LWT item is up for new contract this year (formerly shared contract with PHX)</a:t>
            </a:r>
          </a:p>
          <a:p>
            <a:r>
              <a:rPr lang="en-US" dirty="0"/>
              <a:t>One of the </a:t>
            </a:r>
            <a:r>
              <a:rPr lang="en-US" dirty="0" err="1"/>
              <a:t>Shenango</a:t>
            </a:r>
            <a:r>
              <a:rPr lang="en-US" dirty="0"/>
              <a:t> T-2 helicopters is a T-2L on the LFS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Reiterate the intent for small units (</a:t>
            </a:r>
            <a:r>
              <a:rPr lang="en-US" dirty="0" err="1"/>
              <a:t>Lothar</a:t>
            </a:r>
            <a:r>
              <a:rPr lang="en-US" dirty="0"/>
              <a:t> K. asked that we do this….intended for locations that have access</a:t>
            </a:r>
            <a:r>
              <a:rPr lang="en-US" baseline="0" dirty="0"/>
              <a:t> limitations that would prevent the use of large units, or long term events that we know will maintain low numbers of personnel - up to around 125-150)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Reiterate the intent for small units (</a:t>
            </a:r>
            <a:r>
              <a:rPr lang="en-US" dirty="0" err="1"/>
              <a:t>Lothar</a:t>
            </a:r>
            <a:r>
              <a:rPr lang="en-US" dirty="0"/>
              <a:t> K. asked that we do this….intended for locations that have access</a:t>
            </a:r>
            <a:r>
              <a:rPr lang="en-US" baseline="0" dirty="0"/>
              <a:t> limitations that would prevent the use of large units, or long term events that we know will maintain low numbers of personnel - up to around 125-150)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6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1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1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9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0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7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1DA7-F9CE-4505-8660-057BC077770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82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1049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2021 Dispatch Workshop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38100" y="4724400"/>
            <a:ext cx="9067800" cy="609600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0" y="2286000"/>
            <a:ext cx="9105900" cy="1219200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National </a:t>
            </a:r>
            <a:r>
              <a:rPr kumimoji="0" lang="en-US" sz="3600" b="1" i="0" u="none" strike="noStrike" kern="1200" spc="0" normalizeH="0" noProof="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Interagency Coordination Center Updates</a:t>
            </a:r>
            <a:endParaRPr kumimoji="0" lang="en-US" sz="3600" b="1" i="0" u="none" strike="noStrike" kern="1200" spc="0" normalizeH="0" baseline="0" noProof="0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DEE2-A34C-48EA-A4F5-FE9FD2A4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51"/>
            <a:ext cx="7886700" cy="11067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EC506-BF5E-45E6-974D-57404761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8013"/>
            <a:ext cx="7886700" cy="4579938"/>
          </a:xfrm>
        </p:spPr>
        <p:txBody>
          <a:bodyPr/>
          <a:lstStyle/>
          <a:p>
            <a:r>
              <a:rPr lang="en-US" sz="2400" dirty="0"/>
              <a:t>20-person hand crews (all types) around 450 available to travel across Geographic Area Boundaries.</a:t>
            </a:r>
          </a:p>
          <a:p>
            <a:endParaRPr lang="en-US" sz="1200" dirty="0"/>
          </a:p>
          <a:p>
            <a:pPr lvl="1"/>
            <a:r>
              <a:rPr lang="en-US" sz="2400" dirty="0"/>
              <a:t>At National Preparedness Level 3 we typically are out of all types of hand crews.</a:t>
            </a:r>
          </a:p>
          <a:p>
            <a:pPr marL="342900" lvl="1" indent="0">
              <a:buNone/>
            </a:pPr>
            <a:endParaRPr lang="en-US" sz="1200" dirty="0"/>
          </a:p>
          <a:p>
            <a:r>
              <a:rPr lang="en-US" sz="2700" dirty="0"/>
              <a:t>In 2021 the Forest Service will be soliciting a national Type 2 crew contract to increase capability.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400" dirty="0"/>
              <a:t>Unknown if Oregon Department of Forestry will have any IFCA crews this year.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0" y="0"/>
            <a:ext cx="9108260" cy="609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National Mobilization Guide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9" y="685800"/>
            <a:ext cx="9067800" cy="61722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2800" dirty="0">
              <a:latin typeface="Book Antiqua" panose="02040602050305030304" pitchFamily="18" charset="0"/>
            </a:endParaRPr>
          </a:p>
          <a:p>
            <a:pPr marL="594360" indent="-457200"/>
            <a:r>
              <a:rPr lang="en-US" sz="2800" dirty="0">
                <a:latin typeface="Book Antiqua" panose="02040602050305030304" pitchFamily="18" charset="0"/>
              </a:rPr>
              <a:t>2021 edition of the National Interagency Mobilization Guide is posted online.</a:t>
            </a:r>
          </a:p>
          <a:p>
            <a:pPr marL="594360" indent="-457200"/>
            <a:endParaRPr lang="en-US" sz="900" dirty="0">
              <a:latin typeface="Book Antiqua" panose="02040602050305030304" pitchFamily="18" charset="0"/>
            </a:endParaRPr>
          </a:p>
          <a:p>
            <a:pPr marL="594360" indent="-457200"/>
            <a:r>
              <a:rPr lang="en-US" sz="2800" dirty="0">
                <a:latin typeface="Book Antiqua" panose="02040602050305030304" pitchFamily="18" charset="0"/>
              </a:rPr>
              <a:t>All online format.</a:t>
            </a:r>
          </a:p>
          <a:p>
            <a:pPr marL="594360" indent="-457200"/>
            <a:endParaRPr lang="en-US" sz="900" dirty="0">
              <a:latin typeface="Book Antiqua" panose="02040602050305030304" pitchFamily="18" charset="0"/>
            </a:endParaRPr>
          </a:p>
          <a:p>
            <a:pPr marL="594360" indent="-457200"/>
            <a:r>
              <a:rPr lang="en-US" sz="2800" dirty="0">
                <a:latin typeface="Book Antiqua" panose="02040602050305030304" pitchFamily="18" charset="0"/>
              </a:rPr>
              <a:t>Changes of note:</a:t>
            </a:r>
          </a:p>
          <a:p>
            <a:pPr marL="937260" lvl="1" indent="-457200"/>
            <a:r>
              <a:rPr lang="en-US" sz="2500" dirty="0">
                <a:latin typeface="Book Antiqua" panose="02040602050305030304" pitchFamily="18" charset="0"/>
              </a:rPr>
              <a:t>Taskforces are no longer local only, processed through NICC, must have configuration identified.</a:t>
            </a:r>
          </a:p>
          <a:p>
            <a:pPr marL="937260" lvl="1" indent="-457200"/>
            <a:r>
              <a:rPr lang="en-US" sz="2500" dirty="0">
                <a:latin typeface="Book Antiqua" panose="02040602050305030304" pitchFamily="18" charset="0"/>
              </a:rPr>
              <a:t>Organized Agency T2IA crews can carry saws/tools on the NICC large transport aircraft.</a:t>
            </a:r>
          </a:p>
          <a:p>
            <a:pPr marL="937260" lvl="1" indent="-457200"/>
            <a:r>
              <a:rPr lang="en-US" sz="2500" dirty="0"/>
              <a:t>SEMG or ATBM must be identified with contact information and documented in the Special Needs of the resource order block before NICC assigns a SEAT. This follows long standing direction for helicopter orders.</a:t>
            </a:r>
          </a:p>
          <a:p>
            <a:pPr marL="937260" lvl="1" indent="-457200"/>
            <a:endParaRPr lang="en-US" sz="25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0" y="0"/>
            <a:ext cx="9108260" cy="609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Requests / Name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9" y="685800"/>
            <a:ext cx="9067800" cy="61722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2800" dirty="0">
              <a:latin typeface="Book Antiqua" panose="02040602050305030304" pitchFamily="18" charset="0"/>
            </a:endParaRPr>
          </a:p>
          <a:p>
            <a:pPr marL="594360" indent="-457200"/>
            <a:r>
              <a:rPr lang="en-US" sz="2800" dirty="0">
                <a:latin typeface="Book Antiqua" panose="02040602050305030304" pitchFamily="18" charset="0"/>
              </a:rPr>
              <a:t>Justification</a:t>
            </a:r>
          </a:p>
          <a:p>
            <a:pPr marL="594360" indent="-457200"/>
            <a:endParaRPr lang="en-US" sz="2800" dirty="0">
              <a:latin typeface="Book Antiqua" panose="02040602050305030304" pitchFamily="18" charset="0"/>
            </a:endParaRPr>
          </a:p>
          <a:p>
            <a:pPr marL="594360" indent="-457200"/>
            <a:r>
              <a:rPr lang="en-US" sz="2800" dirty="0">
                <a:latin typeface="Book Antiqua" panose="02040602050305030304" pitchFamily="18" charset="0"/>
              </a:rPr>
              <a:t>Financial Codes</a:t>
            </a:r>
          </a:p>
          <a:p>
            <a:pPr marL="137160" indent="0">
              <a:buNone/>
            </a:pPr>
            <a:endParaRPr lang="en-US" sz="2800" dirty="0">
              <a:latin typeface="Book Antiqua" panose="02040602050305030304" pitchFamily="18" charset="0"/>
            </a:endParaRPr>
          </a:p>
          <a:p>
            <a:pPr marL="594360" indent="-457200"/>
            <a:r>
              <a:rPr lang="en-US" sz="2800" dirty="0">
                <a:latin typeface="Book Antiqua" panose="02040602050305030304" pitchFamily="18" charset="0"/>
              </a:rPr>
              <a:t>At higher PL levels, NMAC reserves the right to shut off name requests for tactical resources.</a:t>
            </a:r>
          </a:p>
          <a:p>
            <a:pPr marL="480060" lvl="1" indent="0">
              <a:buNone/>
            </a:pPr>
            <a:endParaRPr lang="en-US" sz="2500" dirty="0">
              <a:latin typeface="Book Antiqua" panose="02040602050305030304" pitchFamily="18" charset="0"/>
            </a:endParaRPr>
          </a:p>
          <a:p>
            <a:pPr marL="822960" lvl="1" indent="-342900"/>
            <a:r>
              <a:rPr lang="en-US" sz="2500" dirty="0">
                <a:latin typeface="Book Antiqua" panose="02040602050305030304" pitchFamily="18" charset="0"/>
              </a:rPr>
              <a:t>	Evaluated on a case by case basis.</a:t>
            </a:r>
          </a:p>
          <a:p>
            <a:pPr marL="594360" indent="-457200"/>
            <a:endParaRPr lang="en-US" sz="2800" dirty="0">
              <a:latin typeface="Book Antiqua" panose="02040602050305030304" pitchFamily="18" charset="0"/>
            </a:endParaRPr>
          </a:p>
          <a:p>
            <a:pPr marL="594360" indent="-457200"/>
            <a:endParaRPr lang="en-US" sz="28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NICC STAFFING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585216" lvl="1" indent="0">
              <a:lnSpc>
                <a:spcPct val="120000"/>
              </a:lnSpc>
              <a:buNone/>
            </a:pPr>
            <a:endParaRPr lang="en-US" sz="22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NICC Management: CM Jarrod. ACMs:  Sean P and Derrek</a:t>
            </a: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Emergency Operations Coordinators: Karla, Sean D, Marshall, and Jada</a:t>
            </a: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Lead Logistics Coordinators: Nicole, Charlie, and *Matt H</a:t>
            </a: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Logistics Coordinators: Jason, Greg, Wade, Emma, *Scott, *Will, *Blake, *Perry</a:t>
            </a: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Intel: Megan and Teri</a:t>
            </a: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Airspace Coordinator: Kim </a:t>
            </a:r>
            <a:r>
              <a:rPr lang="en-US" sz="2400" dirty="0" err="1">
                <a:latin typeface="Book Antiqua" panose="02040602050305030304" pitchFamily="18" charset="0"/>
              </a:rPr>
              <a:t>Owczarzak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Fire Behavior Analyst: Steve Larrabee </a:t>
            </a:r>
          </a:p>
          <a:p>
            <a:pPr marL="585216" lvl="1" indent="0">
              <a:lnSpc>
                <a:spcPct val="120000"/>
              </a:lnSpc>
              <a:buNone/>
            </a:pPr>
            <a:endParaRPr lang="en-US" sz="1100" dirty="0">
              <a:latin typeface="Book Antiqua" panose="02040602050305030304" pitchFamily="18" charset="0"/>
            </a:endParaRPr>
          </a:p>
          <a:p>
            <a:pPr marL="585216" lvl="1" indent="0">
              <a:lnSpc>
                <a:spcPct val="12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Meteorologist: Nick </a:t>
            </a:r>
            <a:r>
              <a:rPr lang="en-US" sz="2400" dirty="0" err="1">
                <a:latin typeface="Book Antiqua" panose="02040602050305030304" pitchFamily="18" charset="0"/>
              </a:rPr>
              <a:t>Nauslar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Air Tankers (VLAT, T1)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8069"/>
            <a:ext cx="9144000" cy="6096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22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  <a:p>
            <a:pPr marL="480060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Exclusive Use: 13 (first comes on March 12 and second March 18)</a:t>
            </a:r>
          </a:p>
          <a:p>
            <a:pPr marL="137160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  <a:p>
            <a:pPr marL="480060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Call When Needed: 15  (11 of these were part of the “surge”)</a:t>
            </a:r>
          </a:p>
          <a:p>
            <a:pPr marL="137160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  <a:p>
            <a:pPr marL="480060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MAFFS: 8 (Colorado Springs, Wyoming, Reno/Stead, Channel Islands)</a:t>
            </a:r>
          </a:p>
          <a:p>
            <a:pPr marL="137160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  <a:p>
            <a:pPr marL="480060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State of Alaska: 2</a:t>
            </a:r>
          </a:p>
          <a:p>
            <a:pPr marL="137160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  <a:p>
            <a:pPr marL="137160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Scoopers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Book Antiqua" panose="02040602050305030304" pitchFamily="18" charset="0"/>
              </a:rPr>
              <a:t> and 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SEATs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4" y="762000"/>
            <a:ext cx="9124546" cy="6096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dirty="0">
              <a:latin typeface="Book Antiqua" pitchFamily="18" charset="0"/>
            </a:endParaRPr>
          </a:p>
          <a:p>
            <a:pPr marL="480060" indent="-342900"/>
            <a:r>
              <a:rPr lang="en-US" sz="2400" dirty="0">
                <a:latin typeface="Book Antiqua" pitchFamily="18" charset="0"/>
              </a:rPr>
              <a:t>Four T3 multi-engine CL-415 scoopers available on CWN contract.</a:t>
            </a:r>
          </a:p>
          <a:p>
            <a:pPr marL="822960" lvl="1" indent="-342900"/>
            <a:r>
              <a:rPr lang="en-US" sz="2100" dirty="0">
                <a:latin typeface="Book Antiqua" pitchFamily="18" charset="0"/>
              </a:rPr>
              <a:t>In 2020 one group was part of a 60-day contract and another 30-day contract.</a:t>
            </a:r>
          </a:p>
          <a:p>
            <a:pPr marL="822960" lvl="1" indent="-342900"/>
            <a:r>
              <a:rPr lang="en-US" sz="2100" dirty="0">
                <a:latin typeface="Book Antiqua" pitchFamily="18" charset="0"/>
              </a:rPr>
              <a:t>NICC will watch use of these aircraft closely as they are primarily used for large fire support.</a:t>
            </a:r>
          </a:p>
          <a:p>
            <a:pPr marL="137160" indent="0">
              <a:buNone/>
            </a:pPr>
            <a:endParaRPr lang="en-US" sz="2400" dirty="0">
              <a:latin typeface="Book Antiqua" pitchFamily="18" charset="0"/>
            </a:endParaRPr>
          </a:p>
          <a:p>
            <a:pPr marL="480060" indent="-342900"/>
            <a:r>
              <a:rPr lang="en-US" sz="2400" dirty="0">
                <a:latin typeface="Book Antiqua" pitchFamily="18" charset="0"/>
              </a:rPr>
              <a:t>SEATs/Fire Bosses</a:t>
            </a:r>
          </a:p>
          <a:p>
            <a:pPr marL="822960" lvl="1" indent="-342900"/>
            <a:r>
              <a:rPr lang="en-US" sz="2100" dirty="0">
                <a:latin typeface="Book Antiqua" pitchFamily="18" charset="0"/>
              </a:rPr>
              <a:t>EXC contracts: </a:t>
            </a:r>
          </a:p>
          <a:p>
            <a:pPr marL="1165860" lvl="2" indent="-342900"/>
            <a:r>
              <a:rPr lang="en-US" sz="1800" dirty="0">
                <a:latin typeface="Book Antiqua" pitchFamily="18" charset="0"/>
              </a:rPr>
              <a:t>BIA Fire Boss in Bemidji and Deer Park, WA</a:t>
            </a:r>
          </a:p>
          <a:p>
            <a:pPr marL="1165860" lvl="2" indent="-342900"/>
            <a:r>
              <a:rPr lang="en-US" sz="1800" dirty="0">
                <a:latin typeface="Book Antiqua" pitchFamily="18" charset="0"/>
              </a:rPr>
              <a:t>BLM 4 Fire Bosses in Alaska</a:t>
            </a:r>
          </a:p>
          <a:p>
            <a:pPr marL="822960" lvl="1" indent="-342900"/>
            <a:r>
              <a:rPr lang="en-US" sz="2100" dirty="0">
                <a:latin typeface="Book Antiqua" pitchFamily="18" charset="0"/>
              </a:rPr>
              <a:t>34  BLM Nationally funded SEATs for 2021.</a:t>
            </a:r>
            <a:endParaRPr lang="en-US" sz="2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Book Antiqua" panose="02040602050305030304" pitchFamily="18" charset="0"/>
              </a:rPr>
              <a:t>Lead Planes/ASM’s</a:t>
            </a:r>
            <a:endParaRPr lang="en-US" sz="3600" b="1" dirty="0">
              <a:solidFill>
                <a:schemeClr val="tx1">
                  <a:lumMod val="95000"/>
                </a:schemeClr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928116" lvl="1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ASM/LPs: 19. Not all staffed at once due to days off, etc.</a:t>
            </a:r>
          </a:p>
          <a:p>
            <a:pPr marL="1271016" lvl="2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Agency Pilots</a:t>
            </a:r>
          </a:p>
          <a:p>
            <a:pPr marL="1271016" lvl="2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Contract Pilots (3)</a:t>
            </a:r>
          </a:p>
          <a:p>
            <a:pPr marL="1271016" lvl="2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Coordination for national coverage</a:t>
            </a:r>
          </a:p>
          <a:p>
            <a:pPr marL="1613916" lvl="3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A balancing act with the national shortage of Lead Planes. </a:t>
            </a:r>
          </a:p>
          <a:p>
            <a:pPr marL="1956816" lvl="4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NICC/National Fixed Wing Coordinator (Shaun Jensen)/RAO’s (Supervisors)</a:t>
            </a:r>
          </a:p>
          <a:p>
            <a:pPr marL="1956816" lvl="4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Must provide coverage for VLATs and MAFFs.</a:t>
            </a:r>
          </a:p>
          <a:p>
            <a:pPr marL="1956816" lvl="4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Pressing the utilization of ASMs primarily for LP duties.</a:t>
            </a:r>
          </a:p>
          <a:p>
            <a:pPr marL="1956816" lvl="4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Trainee pilots must have experience in all situations.</a:t>
            </a:r>
          </a:p>
          <a:p>
            <a:pPr marL="2299716" lvl="5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Congested airspace in California.</a:t>
            </a:r>
          </a:p>
          <a:p>
            <a:pPr marL="585216" lvl="1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88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Helicopters Type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800" dirty="0">
                <a:latin typeface="Book Antiqua" panose="02040602050305030304" pitchFamily="18" charset="0"/>
              </a:rPr>
              <a:t>Exclusive Use</a:t>
            </a:r>
          </a:p>
          <a:p>
            <a:pPr marL="480060" indent="-342900"/>
            <a:r>
              <a:rPr lang="en-US" sz="2400" dirty="0">
                <a:latin typeface="Book Antiqua" panose="02040602050305030304" pitchFamily="18" charset="0"/>
              </a:rPr>
              <a:t>T1L: 29</a:t>
            </a:r>
          </a:p>
          <a:p>
            <a:pPr marL="480060" indent="-342900"/>
            <a:r>
              <a:rPr lang="en-US" sz="2400" dirty="0">
                <a:latin typeface="Book Antiqua" panose="02040602050305030304" pitchFamily="18" charset="0"/>
              </a:rPr>
              <a:t>T2S: 34</a:t>
            </a:r>
          </a:p>
          <a:p>
            <a:pPr marL="137160" indent="0">
              <a:buNone/>
            </a:pPr>
            <a:endParaRPr lang="en-US" sz="9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r>
              <a:rPr lang="en-US" sz="2800" dirty="0">
                <a:latin typeface="Book Antiqua" panose="02040602050305030304" pitchFamily="18" charset="0"/>
              </a:rPr>
              <a:t>Call When Needed</a:t>
            </a:r>
          </a:p>
          <a:p>
            <a:pPr marL="13716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When requesting aircraft, utilize special needs to indicate need; standard bucket/power-fill-bucket/tank.  Vendors were able to bid multiple rates based on aircraft configuration.</a:t>
            </a:r>
          </a:p>
          <a:p>
            <a:pPr marL="480060" indent="-342900"/>
            <a:r>
              <a:rPr lang="en-US" sz="2400" dirty="0">
                <a:latin typeface="Book Antiqua" panose="02040602050305030304" pitchFamily="18" charset="0"/>
              </a:rPr>
              <a:t>Type 1 Limited: 58</a:t>
            </a:r>
          </a:p>
          <a:p>
            <a:pPr marL="480060" indent="-342900"/>
            <a:r>
              <a:rPr lang="en-US" sz="2400" dirty="0">
                <a:latin typeface="Book Antiqua" panose="02040602050305030304" pitchFamily="18" charset="0"/>
              </a:rPr>
              <a:t>Type 2 Standard: 15</a:t>
            </a:r>
          </a:p>
          <a:p>
            <a:pPr marL="480060" indent="-342900"/>
            <a:r>
              <a:rPr lang="en-US" sz="2400" dirty="0">
                <a:latin typeface="Book Antiqua" panose="02040602050305030304" pitchFamily="18" charset="0"/>
              </a:rPr>
              <a:t>Type 2 Limited: 43</a:t>
            </a:r>
          </a:p>
          <a:p>
            <a:pPr marL="137160" indent="0">
              <a:buNone/>
            </a:pPr>
            <a:endParaRPr lang="en-US" sz="9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r>
              <a:rPr lang="en-US" sz="2800" dirty="0">
                <a:latin typeface="Book Antiqua" panose="02040602050305030304" pitchFamily="18" charset="0"/>
              </a:rPr>
              <a:t>Surge Helicopters </a:t>
            </a:r>
            <a:endParaRPr lang="en-US" dirty="0">
              <a:latin typeface="Book Antiqua" panose="02040602050305030304" pitchFamily="18" charset="0"/>
            </a:endParaRPr>
          </a:p>
          <a:p>
            <a:pPr marL="480060" indent="-342900"/>
            <a:r>
              <a:rPr lang="en-US" dirty="0">
                <a:latin typeface="Book Antiqua" panose="02040602050305030304" pitchFamily="18" charset="0"/>
              </a:rPr>
              <a:t>T1 Limited only this year: 20 on 120-day contract that starts June 1</a:t>
            </a:r>
            <a:r>
              <a:rPr lang="en-US" baseline="30000" dirty="0">
                <a:latin typeface="Book Antiqua" panose="02040602050305030304" pitchFamily="18" charset="0"/>
              </a:rPr>
              <a:t>st</a:t>
            </a:r>
            <a:r>
              <a:rPr lang="en-US" dirty="0">
                <a:latin typeface="Book Antiqua" panose="0204060205030503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A332-A704-4A3A-B2CC-E0A46C21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Flight Strips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99E4D-F466-4742-85EB-78A0D1B27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resource on an order that has passed through NICC and is crossing geographic boundaries</a:t>
            </a:r>
          </a:p>
        </p:txBody>
      </p:sp>
    </p:spTree>
    <p:extLst>
      <p:ext uri="{BB962C8B-B14F-4D97-AF65-F5344CB8AC3E}">
        <p14:creationId xmlns:p14="http://schemas.microsoft.com/office/powerpoint/2010/main" val="123271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Infrared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928116" lvl="1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NIROPs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Agency Owned</a:t>
            </a:r>
          </a:p>
          <a:p>
            <a:pPr marL="1613916" lvl="3" indent="-342900"/>
            <a:r>
              <a:rPr lang="en-US" sz="19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King Air 200</a:t>
            </a:r>
          </a:p>
          <a:p>
            <a:pPr marL="1613916" lvl="3" indent="-342900"/>
            <a:r>
              <a:rPr lang="en-US" sz="19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Cessna Jet no longer operational 	</a:t>
            </a:r>
          </a:p>
          <a:p>
            <a:pPr marL="1613916" lvl="3" indent="-342900"/>
            <a:r>
              <a:rPr lang="en-US" sz="19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Aircraft 3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Exclusive-use </a:t>
            </a:r>
          </a:p>
          <a:p>
            <a:pPr marL="1613916" lvl="3" indent="-342900"/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Tennax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 with two platforms.</a:t>
            </a:r>
          </a:p>
          <a:p>
            <a:pPr marL="1271016" lvl="2" indent="-342900"/>
            <a:r>
              <a:rPr lang="en-US" sz="19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Call When Needed</a:t>
            </a:r>
          </a:p>
          <a:p>
            <a:pPr marL="1613916" lvl="3" indent="-342900"/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4 Vendors with a total of 5 planes</a:t>
            </a:r>
          </a:p>
          <a:p>
            <a:pPr marL="928116" lvl="1" indent="-342900"/>
            <a:r>
              <a:rPr lang="en-US" sz="28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Forest Service</a:t>
            </a:r>
          </a:p>
          <a:p>
            <a:pPr marL="1271016" lvl="2" indent="-342900"/>
            <a:r>
              <a:rPr lang="en-US" sz="25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Cobra helicopters (Redding, Lancaster, CA)</a:t>
            </a:r>
          </a:p>
          <a:p>
            <a:pPr marL="928116" lvl="1" indent="-342900"/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Colorado State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Pilatus PC-12s Multi-Mission Aircraft (MMA)</a:t>
            </a:r>
          </a:p>
          <a:p>
            <a:pPr marL="928116" lvl="1" indent="-342900"/>
            <a:r>
              <a:rPr lang="en-US" sz="27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2020 was the last year of Air National Guard, Distributed Real-Time Infrared Aircraft (DRTI) .  Platform is being phased out.</a:t>
            </a:r>
          </a:p>
          <a:p>
            <a:pPr marL="585216" lvl="1" indent="0"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latin typeface="Book Antiqua" panose="02040602050305030304" pitchFamily="18" charset="0"/>
              </a:rPr>
              <a:t>Large Transportation (NICC Jet)</a:t>
            </a:r>
            <a:endParaRPr lang="en-US" sz="3600" b="1" dirty="0">
              <a:solidFill>
                <a:schemeClr val="tx1">
                  <a:lumMod val="95000"/>
                </a:schemeClr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928116" lvl="1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Exclusive Use contract awarded yearly. 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Mandatory Availability Period, 6/15 – 9/15.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Sierra Pacific won last year’s contract.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RTL / Location (airport/FBO)</a:t>
            </a:r>
          </a:p>
          <a:p>
            <a:pPr marL="928116" lvl="1" indent="-342900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2021 ‘Possible’ Changes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Current Mob Guide policy states that only Type 1 IHC’s  can bring saws.</a:t>
            </a:r>
          </a:p>
          <a:p>
            <a:pPr marL="1613916" lvl="3" indent="-342900"/>
            <a:r>
              <a:rPr lang="en-US" sz="19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Change 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to organized agency T2IA crews as well.</a:t>
            </a:r>
          </a:p>
          <a:p>
            <a:pPr marL="1613916" lvl="3" indent="-342900"/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3 vs 5 crews onboard</a:t>
            </a:r>
          </a:p>
          <a:p>
            <a:pPr marL="1271016" lvl="2" indent="-342900"/>
            <a:r>
              <a:rPr lang="en-US" sz="210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International</a:t>
            </a:r>
          </a:p>
          <a:p>
            <a:pPr marL="1613916" lvl="3" indent="-342900"/>
            <a:r>
              <a:rPr lang="en-US" sz="1950" dirty="0">
                <a:solidFill>
                  <a:schemeClr val="tx1">
                    <a:lumMod val="95000"/>
                  </a:schemeClr>
                </a:solidFill>
                <a:latin typeface="Book Antiqua" pitchFamily="18" charset="0"/>
              </a:rPr>
              <a:t>Solicitation to include mandatory availability travel to both Canada and Mexico.</a:t>
            </a:r>
          </a:p>
          <a:p>
            <a:pPr marL="1271016" lvl="2" indent="-342900"/>
            <a:endParaRPr lang="en-US" sz="2100" dirty="0">
              <a:solidFill>
                <a:schemeClr val="tx1">
                  <a:lumMod val="9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Equipment/Supplies</a:t>
            </a:r>
            <a:r>
              <a:rPr lang="en-US" sz="3600" b="0" dirty="0">
                <a:solidFill>
                  <a:schemeClr val="tx1">
                    <a:lumMod val="95000"/>
                  </a:schemeClr>
                </a:solidFill>
                <a:effectLst/>
                <a:latin typeface="Book Antiqua" panose="02040602050305030304" pitchFamily="18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Caterers: Second year of new contract period for the 30 Designated Dispatch Points (DDPs).  Reminder: first meal will be dinner, no option for breakfast or lunch. Form on NICC website.</a:t>
            </a:r>
          </a:p>
          <a:p>
            <a:pPr marL="13716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Showers: Third year of 5 year contract; 29 DDPs for Large, 7 Small</a:t>
            </a:r>
          </a:p>
          <a:p>
            <a:pPr marL="13716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Mobile Retardant Bases (MRB’s) will continue to only be filled by the NICC.  Indicate capability and limiting factors (road access, water, etc.) in special needs of the resource order.</a:t>
            </a:r>
          </a:p>
          <a:p>
            <a:pPr marL="13716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13716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26466</TotalTime>
  <Words>1083</Words>
  <Application>Microsoft Office PowerPoint</Application>
  <PresentationFormat>On-screen Show (4:3)</PresentationFormat>
  <Paragraphs>141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Office Theme</vt:lpstr>
      <vt:lpstr>2021 Dispatch Workshop</vt:lpstr>
      <vt:lpstr>Air Tankers (VLAT, T1)</vt:lpstr>
      <vt:lpstr>Scoopers and SEATs</vt:lpstr>
      <vt:lpstr>Lead Planes/ASM’s</vt:lpstr>
      <vt:lpstr>Helicopters Type 1 &amp; 2</vt:lpstr>
      <vt:lpstr>Flight Strips</vt:lpstr>
      <vt:lpstr>Infrared Program</vt:lpstr>
      <vt:lpstr>Large Transportation (NICC Jet)</vt:lpstr>
      <vt:lpstr>Equipment/Supplies </vt:lpstr>
      <vt:lpstr>Crews</vt:lpstr>
      <vt:lpstr>National Mobilization Guide Updates</vt:lpstr>
      <vt:lpstr>Requests / Name Requests</vt:lpstr>
      <vt:lpstr>NICC STAFFING</vt:lpstr>
    </vt:vector>
  </TitlesOfParts>
  <Company>Bureau of Land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Esquire</dc:creator>
  <cp:lastModifiedBy>Altman, Jada M</cp:lastModifiedBy>
  <cp:revision>859</cp:revision>
  <cp:lastPrinted>2019-03-12T19:29:54Z</cp:lastPrinted>
  <dcterms:created xsi:type="dcterms:W3CDTF">2011-01-11T15:48:07Z</dcterms:created>
  <dcterms:modified xsi:type="dcterms:W3CDTF">2021-04-06T14:45:10Z</dcterms:modified>
</cp:coreProperties>
</file>